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EFF6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logo-se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0560" y="502920"/>
            <a:ext cx="3200400" cy="14295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5840" y="2011680"/>
            <a:ext cx="1014984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3600" b="1">
                <a:solidFill>
                  <a:srgbClr val="0F172A"/>
                </a:solidFill>
                <a:latin typeface="Aptos"/>
              </a:rPr>
              <a:t>Mi comunidad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28800" y="2788920"/>
            <a:ext cx="850392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800" b="0">
                <a:solidFill>
                  <a:srgbClr val="1D4ED8"/>
                </a:solidFill>
                <a:latin typeface="Aptos"/>
              </a:rPr>
              <a:t>Plantilla de actividad · Computación y Habilidades Digitales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91840" y="3794760"/>
            <a:ext cx="566928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600" b="0">
                <a:solidFill>
                  <a:srgbClr val="475569"/>
                </a:solidFill>
                <a:latin typeface="Aptos"/>
              </a:rPr>
              <a:t>Nombre: ______________________________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91840" y="4389120"/>
            <a:ext cx="566928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600" b="0">
                <a:solidFill>
                  <a:srgbClr val="475569"/>
                </a:solidFill>
                <a:latin typeface="Aptos"/>
              </a:rPr>
              <a:t>Grupo: _______________________________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91840" y="4983480"/>
            <a:ext cx="566928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600" b="0">
                <a:solidFill>
                  <a:srgbClr val="475569"/>
                </a:solidFill>
                <a:latin typeface="Aptos"/>
              </a:rPr>
              <a:t>Fecha: _______________________________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6217920"/>
            <a:ext cx="1078992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00" b="0">
                <a:solidFill>
                  <a:srgbClr val="475569"/>
                </a:solidFill>
                <a:latin typeface="Aptos"/>
              </a:rPr>
              <a:t>SEC Aula Digital · Servicios Educativos en Cómputo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82296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64592"/>
            <a:ext cx="8961120" cy="4389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Aptos"/>
              </a:rPr>
              <a:t>1. ¿Qué hace especial a mi comunidad?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86800" y="228600"/>
            <a:ext cx="283464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000" b="0">
                <a:solidFill>
                  <a:srgbClr val="BFDBFE"/>
                </a:solidFill>
                <a:latin typeface="Aptos"/>
              </a:rPr>
              <a:t>Sesión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188720"/>
            <a:ext cx="512064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200" b="1">
                <a:solidFill>
                  <a:srgbClr val="0F172A"/>
                </a:solidFill>
                <a:latin typeface="Aptos"/>
              </a:rPr>
              <a:t>Escribe tres ideas principales:</a:t>
            </a:r>
          </a:p>
        </p:txBody>
      </p:sp>
      <p:sp>
        <p:nvSpPr>
          <p:cNvPr id="6" name="Oval 5"/>
          <p:cNvSpPr/>
          <p:nvPr/>
        </p:nvSpPr>
        <p:spPr>
          <a:xfrm>
            <a:off x="868680" y="1874519"/>
            <a:ext cx="384048" cy="384048"/>
          </a:xfrm>
          <a:prstGeom prst="ellipse">
            <a:avLst/>
          </a:prstGeom>
          <a:solidFill>
            <a:srgbClr val="1D4E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05256" y="1901951"/>
            <a:ext cx="310896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Aptos"/>
              </a:rPr>
              <a:t>1</a:t>
            </a:r>
          </a:p>
        </p:txBody>
      </p:sp>
      <p:sp>
        <p:nvSpPr>
          <p:cNvPr id="8" name="Rectangle 7"/>
          <p:cNvSpPr/>
          <p:nvPr/>
        </p:nvSpPr>
        <p:spPr>
          <a:xfrm>
            <a:off x="1417320" y="1856231"/>
            <a:ext cx="4297680" cy="502920"/>
          </a:xfrm>
          <a:prstGeom prst="rect">
            <a:avLst/>
          </a:prstGeom>
          <a:solidFill>
            <a:srgbClr val="F8FAFC"/>
          </a:solidFill>
          <a:ln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868680" y="2926079"/>
            <a:ext cx="384048" cy="384048"/>
          </a:xfrm>
          <a:prstGeom prst="ellipse">
            <a:avLst/>
          </a:prstGeom>
          <a:solidFill>
            <a:srgbClr val="1D4E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05256" y="2953511"/>
            <a:ext cx="310896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Aptos"/>
              </a:rPr>
              <a:t>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417320" y="2907791"/>
            <a:ext cx="4297680" cy="502920"/>
          </a:xfrm>
          <a:prstGeom prst="rect">
            <a:avLst/>
          </a:prstGeom>
          <a:solidFill>
            <a:srgbClr val="F8FAFC"/>
          </a:solidFill>
          <a:ln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Oval 11"/>
          <p:cNvSpPr/>
          <p:nvPr/>
        </p:nvSpPr>
        <p:spPr>
          <a:xfrm>
            <a:off x="868680" y="3977639"/>
            <a:ext cx="384048" cy="384048"/>
          </a:xfrm>
          <a:prstGeom prst="ellipse">
            <a:avLst/>
          </a:prstGeom>
          <a:solidFill>
            <a:srgbClr val="1D4E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05256" y="4005072"/>
            <a:ext cx="310896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Aptos"/>
              </a:rPr>
              <a:t>3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417320" y="3959352"/>
            <a:ext cx="4297680" cy="502920"/>
          </a:xfrm>
          <a:prstGeom prst="rect">
            <a:avLst/>
          </a:prstGeom>
          <a:solidFill>
            <a:srgbClr val="F8FAFC"/>
          </a:solidFill>
          <a:ln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46520" y="1188720"/>
            <a:ext cx="475488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200" b="1">
                <a:solidFill>
                  <a:srgbClr val="0F172A"/>
                </a:solidFill>
                <a:latin typeface="Aptos"/>
              </a:rPr>
              <a:t>Imagen o dibujo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629400" y="1828800"/>
            <a:ext cx="4389120" cy="3474720"/>
          </a:xfrm>
          <a:prstGeom prst="rect">
            <a:avLst/>
          </a:prstGeom>
          <a:solidFill>
            <a:srgbClr val="F8FAFC"/>
          </a:solidFill>
          <a:ln>
            <a:solidFill>
              <a:srgbClr val="94A3B8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995160" y="3154680"/>
            <a:ext cx="3657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800" b="0">
                <a:solidFill>
                  <a:srgbClr val="475569"/>
                </a:solidFill>
                <a:latin typeface="Aptos"/>
              </a:rPr>
              <a:t>Inserta aquí una imagen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82296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64592"/>
            <a:ext cx="8961120" cy="4389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Aptos"/>
              </a:rPr>
              <a:t>2. Un lugar importante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86800" y="228600"/>
            <a:ext cx="283464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000" b="0">
                <a:solidFill>
                  <a:srgbClr val="BFDBFE"/>
                </a:solidFill>
                <a:latin typeface="Aptos"/>
              </a:rPr>
              <a:t>Sesión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521208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800" b="1">
                <a:solidFill>
                  <a:srgbClr val="0F172A"/>
                </a:solidFill>
                <a:latin typeface="Aptos"/>
              </a:rPr>
              <a:t>Nombre del lugar:</a:t>
            </a:r>
          </a:p>
        </p:txBody>
      </p:sp>
      <p:sp>
        <p:nvSpPr>
          <p:cNvPr id="6" name="Rectangle 5"/>
          <p:cNvSpPr/>
          <p:nvPr/>
        </p:nvSpPr>
        <p:spPr>
          <a:xfrm>
            <a:off x="731520" y="1783080"/>
            <a:ext cx="5120640" cy="502920"/>
          </a:xfrm>
          <a:prstGeom prst="rect">
            <a:avLst/>
          </a:prstGeom>
          <a:solidFill>
            <a:srgbClr val="F8FAFC"/>
          </a:solidFill>
          <a:ln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2606040"/>
            <a:ext cx="521208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800" b="1">
                <a:solidFill>
                  <a:srgbClr val="0F172A"/>
                </a:solidFill>
                <a:latin typeface="Aptos"/>
              </a:rPr>
              <a:t>¿Por qué es importante?</a:t>
            </a:r>
          </a:p>
        </p:txBody>
      </p:sp>
      <p:sp>
        <p:nvSpPr>
          <p:cNvPr id="8" name="Rectangle 7"/>
          <p:cNvSpPr/>
          <p:nvPr/>
        </p:nvSpPr>
        <p:spPr>
          <a:xfrm>
            <a:off x="731520" y="3154680"/>
            <a:ext cx="5120640" cy="2057400"/>
          </a:xfrm>
          <a:prstGeom prst="rect">
            <a:avLst/>
          </a:prstGeom>
          <a:solidFill>
            <a:srgbClr val="F8FAFC"/>
          </a:solidFill>
          <a:ln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446520" y="1417320"/>
            <a:ext cx="4663440" cy="3794760"/>
          </a:xfrm>
          <a:prstGeom prst="rect">
            <a:avLst/>
          </a:prstGeom>
          <a:solidFill>
            <a:srgbClr val="EFF6FF"/>
          </a:solidFill>
          <a:ln>
            <a:solidFill>
              <a:srgbClr val="1D4ED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903720" y="2834640"/>
            <a:ext cx="3749039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000" b="1">
                <a:solidFill>
                  <a:srgbClr val="1D4ED8"/>
                </a:solidFill>
                <a:latin typeface="Aptos"/>
              </a:rPr>
              <a:t>Imagen del lugar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822960"/>
          </a:xfrm>
          <a:prstGeom prst="rect">
            <a:avLst/>
          </a:prstGeom>
          <a:solidFill>
            <a:srgbClr val="0F17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64592"/>
            <a:ext cx="8961120" cy="4389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Aptos"/>
              </a:rPr>
              <a:t>3. Cierre de mi presentación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86800" y="228600"/>
            <a:ext cx="283464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000" b="0">
                <a:solidFill>
                  <a:srgbClr val="BFDBFE"/>
                </a:solidFill>
                <a:latin typeface="Aptos"/>
              </a:rPr>
              <a:t>Producto final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1325880"/>
            <a:ext cx="1033272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600" b="1">
                <a:solidFill>
                  <a:srgbClr val="0F172A"/>
                </a:solidFill>
                <a:latin typeface="Aptos"/>
              </a:rPr>
              <a:t>Antes de entregar, revisa:</a:t>
            </a:r>
          </a:p>
        </p:txBody>
      </p:sp>
      <p:sp>
        <p:nvSpPr>
          <p:cNvPr id="6" name="Rectangle 5"/>
          <p:cNvSpPr/>
          <p:nvPr/>
        </p:nvSpPr>
        <p:spPr>
          <a:xfrm>
            <a:off x="1874519" y="2103120"/>
            <a:ext cx="310896" cy="310896"/>
          </a:xfrm>
          <a:prstGeom prst="rect">
            <a:avLst/>
          </a:prstGeom>
          <a:solidFill>
            <a:srgbClr val="FFFFFF"/>
          </a:solidFill>
          <a:ln>
            <a:solidFill>
              <a:srgbClr val="0596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2423160" y="2084831"/>
            <a:ext cx="7772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600" b="0">
                <a:solidFill>
                  <a:srgbClr val="475569"/>
                </a:solidFill>
                <a:latin typeface="Aptos"/>
              </a:rPr>
              <a:t>Mi archivo tiene nombre y grupo.</a:t>
            </a:r>
          </a:p>
        </p:txBody>
      </p:sp>
      <p:sp>
        <p:nvSpPr>
          <p:cNvPr id="8" name="Rectangle 7"/>
          <p:cNvSpPr/>
          <p:nvPr/>
        </p:nvSpPr>
        <p:spPr>
          <a:xfrm>
            <a:off x="1874519" y="2761487"/>
            <a:ext cx="310896" cy="310896"/>
          </a:xfrm>
          <a:prstGeom prst="rect">
            <a:avLst/>
          </a:prstGeom>
          <a:solidFill>
            <a:srgbClr val="FFFFFF"/>
          </a:solidFill>
          <a:ln>
            <a:solidFill>
              <a:srgbClr val="0596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423160" y="2743199"/>
            <a:ext cx="7772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600" b="0">
                <a:solidFill>
                  <a:srgbClr val="475569"/>
                </a:solidFill>
                <a:latin typeface="Aptos"/>
              </a:rPr>
              <a:t>Usé poco texto y letras fáciles de leer.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874519" y="3419856"/>
            <a:ext cx="310896" cy="310896"/>
          </a:xfrm>
          <a:prstGeom prst="rect">
            <a:avLst/>
          </a:prstGeom>
          <a:solidFill>
            <a:srgbClr val="FFFFFF"/>
          </a:solidFill>
          <a:ln>
            <a:solidFill>
              <a:srgbClr val="0596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423160" y="3401568"/>
            <a:ext cx="7772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600" b="0">
                <a:solidFill>
                  <a:srgbClr val="475569"/>
                </a:solidFill>
                <a:latin typeface="Aptos"/>
              </a:rPr>
              <a:t>Las imágenes se relacionan con el tema.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874519" y="4078224"/>
            <a:ext cx="310896" cy="310896"/>
          </a:xfrm>
          <a:prstGeom prst="rect">
            <a:avLst/>
          </a:prstGeom>
          <a:solidFill>
            <a:srgbClr val="FFFFFF"/>
          </a:solidFill>
          <a:ln>
            <a:solidFill>
              <a:srgbClr val="0596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423160" y="4059936"/>
            <a:ext cx="7772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600" b="0">
                <a:solidFill>
                  <a:srgbClr val="475569"/>
                </a:solidFill>
                <a:latin typeface="Aptos"/>
              </a:rPr>
              <a:t>Guardé el archivo en la carpeta correcta.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874519" y="4736592"/>
            <a:ext cx="310896" cy="310896"/>
          </a:xfrm>
          <a:prstGeom prst="rect">
            <a:avLst/>
          </a:prstGeom>
          <a:solidFill>
            <a:srgbClr val="FFFFFF"/>
          </a:solidFill>
          <a:ln>
            <a:solidFill>
              <a:srgbClr val="0596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2423160" y="4718304"/>
            <a:ext cx="7772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600" b="0">
                <a:solidFill>
                  <a:srgbClr val="475569"/>
                </a:solidFill>
                <a:latin typeface="Aptos"/>
              </a:rPr>
              <a:t>Subí mi evidencia a SEC Aula Digital.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97280" y="5806440"/>
            <a:ext cx="996696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700" b="1">
                <a:solidFill>
                  <a:srgbClr val="059669"/>
                </a:solidFill>
                <a:latin typeface="Aptos"/>
              </a:rPr>
              <a:t>“Organizar mis archivos también es parte de aprender computación.”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